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Helvetica World" charset="1" panose="020B0500040000020004"/>
      <p:regular r:id="rId12"/>
    </p:embeddedFont>
    <p:embeddedFont>
      <p:font typeface="Helvetica World Bold" charset="1" panose="020B0800040000020004"/>
      <p:regular r:id="rId13"/>
    </p:embeddedFont>
    <p:embeddedFont>
      <p:font typeface="Helvetica World Italics" charset="1" panose="020B0500040000090004"/>
      <p:regular r:id="rId14"/>
    </p:embeddedFont>
    <p:embeddedFont>
      <p:font typeface="Helvetica World Bold Italics" charset="1" panose="020B08000400000900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TT Chocolates" charset="1" panose="02000503020000020003"/>
      <p:regular r:id="rId22"/>
    </p:embeddedFont>
    <p:embeddedFont>
      <p:font typeface="TT Chocolates Bold" charset="1" panose="02000803020000020003"/>
      <p:regular r:id="rId23"/>
    </p:embeddedFont>
    <p:embeddedFont>
      <p:font typeface="TT Chocolates Italics" charset="1" panose="02000503020000090003"/>
      <p:regular r:id="rId24"/>
    </p:embeddedFont>
    <p:embeddedFont>
      <p:font typeface="TT Chocolates Bold Italics" charset="1" panose="02000803030000090003"/>
      <p:regular r:id="rId25"/>
    </p:embeddedFont>
    <p:embeddedFont>
      <p:font typeface="TT Chocolates Extra-Light" charset="1" panose="02000503030000020003"/>
      <p:regular r:id="rId26"/>
    </p:embeddedFont>
    <p:embeddedFont>
      <p:font typeface="TT Chocolates Extra-Light Italics" charset="1" panose="02000503030000090003"/>
      <p:regular r:id="rId27"/>
    </p:embeddedFont>
    <p:embeddedFont>
      <p:font typeface="TT Chocolates Light Italics" charset="1" panose="02000503030000090003"/>
      <p:regular r:id="rId28"/>
    </p:embeddedFont>
    <p:embeddedFont>
      <p:font typeface="TT Chocolates Ultra-Bold" charset="1" panose="02000903040000020003"/>
      <p:regular r:id="rId29"/>
    </p:embeddedFont>
    <p:embeddedFont>
      <p:font typeface="TT Chocolates Ultra-Bold Italics" charset="1" panose="020009030500000900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23DFF">
                <a:alpha val="100000"/>
              </a:srgbClr>
            </a:gs>
            <a:gs pos="100000">
              <a:srgbClr val="5329A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5029200" y="117461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44999"/>
            </a:blip>
            <a:stretch>
              <a:fillRect l="0" t="0" r="0" b="0"/>
            </a:stretch>
          </a:blipFill>
        </p:spPr>
      </p:sp>
      <p:sp>
        <p:nvSpPr>
          <p:cNvPr name="TextBox 3" id="3"/>
          <p:cNvSpPr txBox="true"/>
          <p:nvPr/>
        </p:nvSpPr>
        <p:spPr>
          <a:xfrm rot="0">
            <a:off x="3414433" y="540543"/>
            <a:ext cx="11228853" cy="3020059"/>
          </a:xfrm>
          <a:prstGeom prst="rect">
            <a:avLst/>
          </a:prstGeom>
        </p:spPr>
        <p:txBody>
          <a:bodyPr anchor="t" rtlCol="false" tIns="0" lIns="0" bIns="0" rIns="0">
            <a:spAutoFit/>
          </a:bodyPr>
          <a:lstStyle/>
          <a:p>
            <a:pPr algn="ctr">
              <a:lnSpc>
                <a:spcPts val="10599"/>
              </a:lnSpc>
            </a:pPr>
            <a:r>
              <a:rPr lang="en-US" sz="9999" spc="569">
                <a:solidFill>
                  <a:srgbClr val="FFFFFF"/>
                </a:solidFill>
                <a:latin typeface="Helvetica World Bold"/>
              </a:rPr>
              <a:t>TICKET SYS PLATFORM</a:t>
            </a:r>
          </a:p>
        </p:txBody>
      </p:sp>
      <p:sp>
        <p:nvSpPr>
          <p:cNvPr name="Freeform 4" id="4"/>
          <p:cNvSpPr/>
          <p:nvPr/>
        </p:nvSpPr>
        <p:spPr>
          <a:xfrm flipH="false" flipV="false" rot="0">
            <a:off x="15606939" y="5143500"/>
            <a:ext cx="5362122" cy="6702653"/>
          </a:xfrm>
          <a:custGeom>
            <a:avLst/>
            <a:gdLst/>
            <a:ahLst/>
            <a:cxnLst/>
            <a:rect r="r" b="b" t="t" l="l"/>
            <a:pathLst>
              <a:path h="6702653" w="5362122">
                <a:moveTo>
                  <a:pt x="0" y="0"/>
                </a:moveTo>
                <a:lnTo>
                  <a:pt x="5362122" y="0"/>
                </a:lnTo>
                <a:lnTo>
                  <a:pt x="5362122" y="6702653"/>
                </a:lnTo>
                <a:lnTo>
                  <a:pt x="0" y="6702653"/>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46627" y="-1084484"/>
            <a:ext cx="4201853" cy="5252316"/>
          </a:xfrm>
          <a:custGeom>
            <a:avLst/>
            <a:gdLst/>
            <a:ahLst/>
            <a:cxnLst/>
            <a:rect r="r" b="b" t="t" l="l"/>
            <a:pathLst>
              <a:path h="5252316" w="4201853">
                <a:moveTo>
                  <a:pt x="0" y="0"/>
                </a:moveTo>
                <a:lnTo>
                  <a:pt x="4201853" y="0"/>
                </a:lnTo>
                <a:lnTo>
                  <a:pt x="4201853" y="5252316"/>
                </a:lnTo>
                <a:lnTo>
                  <a:pt x="0" y="5252316"/>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46627" y="1275243"/>
            <a:ext cx="4201853" cy="5252316"/>
          </a:xfrm>
          <a:custGeom>
            <a:avLst/>
            <a:gdLst/>
            <a:ahLst/>
            <a:cxnLst/>
            <a:rect r="r" b="b" t="t" l="l"/>
            <a:pathLst>
              <a:path h="5252316" w="4201853">
                <a:moveTo>
                  <a:pt x="0" y="0"/>
                </a:moveTo>
                <a:lnTo>
                  <a:pt x="4201853" y="0"/>
                </a:lnTo>
                <a:lnTo>
                  <a:pt x="4201853" y="5252316"/>
                </a:lnTo>
                <a:lnTo>
                  <a:pt x="0" y="5252316"/>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17783" y="6877748"/>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674694" y="9756641"/>
            <a:ext cx="29637388" cy="2733675"/>
            <a:chOff x="0" y="0"/>
            <a:chExt cx="7805732" cy="719980"/>
          </a:xfrm>
        </p:grpSpPr>
        <p:sp>
          <p:nvSpPr>
            <p:cNvPr name="Freeform 9" id="9"/>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8C52FF"/>
            </a:solidFill>
          </p:spPr>
        </p:sp>
        <p:sp>
          <p:nvSpPr>
            <p:cNvPr name="TextBox 10" id="10"/>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8700" y="7524568"/>
            <a:ext cx="2385733" cy="1305646"/>
          </a:xfrm>
          <a:custGeom>
            <a:avLst/>
            <a:gdLst/>
            <a:ahLst/>
            <a:cxnLst/>
            <a:rect r="r" b="b" t="t" l="l"/>
            <a:pathLst>
              <a:path h="1305646" w="2385733">
                <a:moveTo>
                  <a:pt x="0" y="0"/>
                </a:moveTo>
                <a:lnTo>
                  <a:pt x="2385733" y="0"/>
                </a:lnTo>
                <a:lnTo>
                  <a:pt x="2385733" y="1305647"/>
                </a:lnTo>
                <a:lnTo>
                  <a:pt x="0" y="1305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758427" y="1275243"/>
            <a:ext cx="2385733" cy="1305646"/>
          </a:xfrm>
          <a:custGeom>
            <a:avLst/>
            <a:gdLst/>
            <a:ahLst/>
            <a:cxnLst/>
            <a:rect r="r" b="b" t="t" l="l"/>
            <a:pathLst>
              <a:path h="1305646" w="2385733">
                <a:moveTo>
                  <a:pt x="0" y="0"/>
                </a:moveTo>
                <a:lnTo>
                  <a:pt x="2385732" y="0"/>
                </a:lnTo>
                <a:lnTo>
                  <a:pt x="2385732" y="1305647"/>
                </a:lnTo>
                <a:lnTo>
                  <a:pt x="0" y="1305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5674694" y="-2178184"/>
            <a:ext cx="29637388" cy="2733675"/>
            <a:chOff x="0" y="0"/>
            <a:chExt cx="7805732" cy="719980"/>
          </a:xfrm>
        </p:grpSpPr>
        <p:sp>
          <p:nvSpPr>
            <p:cNvPr name="Freeform 14" id="14"/>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8C52FF"/>
            </a:solidFill>
          </p:spPr>
        </p:sp>
        <p:sp>
          <p:nvSpPr>
            <p:cNvPr name="TextBox 15" id="15"/>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831268" y="4510921"/>
            <a:ext cx="7197591" cy="851477"/>
            <a:chOff x="0" y="0"/>
            <a:chExt cx="1895662" cy="224257"/>
          </a:xfrm>
        </p:grpSpPr>
        <p:sp>
          <p:nvSpPr>
            <p:cNvPr name="Freeform 17" id="17"/>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43B3B"/>
            </a:solidFill>
          </p:spPr>
        </p:sp>
        <p:sp>
          <p:nvSpPr>
            <p:cNvPr name="TextBox 18" id="18"/>
            <p:cNvSpPr txBox="true"/>
            <p:nvPr/>
          </p:nvSpPr>
          <p:spPr>
            <a:xfrm>
              <a:off x="0" y="-47625"/>
              <a:ext cx="1895662" cy="271882"/>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Shubham Jain(21CS8130)</a:t>
              </a:r>
            </a:p>
          </p:txBody>
        </p:sp>
      </p:grpSp>
      <p:grpSp>
        <p:nvGrpSpPr>
          <p:cNvPr name="Group 19" id="19"/>
          <p:cNvGrpSpPr/>
          <p:nvPr/>
        </p:nvGrpSpPr>
        <p:grpSpPr>
          <a:xfrm rot="0">
            <a:off x="1831268" y="5448123"/>
            <a:ext cx="7197591" cy="918162"/>
            <a:chOff x="0" y="0"/>
            <a:chExt cx="1895662" cy="241820"/>
          </a:xfrm>
        </p:grpSpPr>
        <p:sp>
          <p:nvSpPr>
            <p:cNvPr name="Freeform 20" id="20"/>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43B3B"/>
            </a:solidFill>
          </p:spPr>
        </p:sp>
        <p:sp>
          <p:nvSpPr>
            <p:cNvPr name="TextBox 21" id="21"/>
            <p:cNvSpPr txBox="true"/>
            <p:nvPr/>
          </p:nvSpPr>
          <p:spPr>
            <a:xfrm>
              <a:off x="0" y="-47625"/>
              <a:ext cx="1895662" cy="289445"/>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Swagata Sinha(21CS8132)</a:t>
              </a:r>
            </a:p>
          </p:txBody>
        </p:sp>
      </p:grpSp>
      <p:grpSp>
        <p:nvGrpSpPr>
          <p:cNvPr name="Group 22" id="22"/>
          <p:cNvGrpSpPr/>
          <p:nvPr/>
        </p:nvGrpSpPr>
        <p:grpSpPr>
          <a:xfrm rot="0">
            <a:off x="1863516" y="6452010"/>
            <a:ext cx="7197591" cy="851476"/>
            <a:chOff x="0" y="0"/>
            <a:chExt cx="1895662" cy="224257"/>
          </a:xfrm>
        </p:grpSpPr>
        <p:sp>
          <p:nvSpPr>
            <p:cNvPr name="Freeform 23" id="23"/>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43B3B"/>
            </a:solidFill>
          </p:spPr>
        </p:sp>
        <p:sp>
          <p:nvSpPr>
            <p:cNvPr name="TextBox 24" id="24"/>
            <p:cNvSpPr txBox="true"/>
            <p:nvPr/>
          </p:nvSpPr>
          <p:spPr>
            <a:xfrm>
              <a:off x="0" y="-47625"/>
              <a:ext cx="1895662" cy="271882"/>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Divyansh Gupta(21CS8134)</a:t>
              </a:r>
            </a:p>
          </p:txBody>
        </p:sp>
      </p:grpSp>
      <p:grpSp>
        <p:nvGrpSpPr>
          <p:cNvPr name="Group 25" id="25"/>
          <p:cNvGrpSpPr/>
          <p:nvPr/>
        </p:nvGrpSpPr>
        <p:grpSpPr>
          <a:xfrm rot="0">
            <a:off x="9217368" y="4492708"/>
            <a:ext cx="7197591" cy="869690"/>
            <a:chOff x="0" y="0"/>
            <a:chExt cx="1895662" cy="229054"/>
          </a:xfrm>
        </p:grpSpPr>
        <p:sp>
          <p:nvSpPr>
            <p:cNvPr name="Freeform 26" id="26"/>
            <p:cNvSpPr/>
            <p:nvPr/>
          </p:nvSpPr>
          <p:spPr>
            <a:xfrm flipH="false" flipV="false" rot="0">
              <a:off x="0" y="0"/>
              <a:ext cx="1895662" cy="229054"/>
            </a:xfrm>
            <a:custGeom>
              <a:avLst/>
              <a:gdLst/>
              <a:ahLst/>
              <a:cxnLst/>
              <a:rect r="r" b="b" t="t" l="l"/>
              <a:pathLst>
                <a:path h="229054" w="1895662">
                  <a:moveTo>
                    <a:pt x="0" y="0"/>
                  </a:moveTo>
                  <a:lnTo>
                    <a:pt x="1895662" y="0"/>
                  </a:lnTo>
                  <a:lnTo>
                    <a:pt x="1895662" y="229054"/>
                  </a:lnTo>
                  <a:lnTo>
                    <a:pt x="0" y="229054"/>
                  </a:lnTo>
                  <a:close/>
                </a:path>
              </a:pathLst>
            </a:custGeom>
            <a:solidFill>
              <a:srgbClr val="243B3B"/>
            </a:solidFill>
          </p:spPr>
        </p:sp>
        <p:sp>
          <p:nvSpPr>
            <p:cNvPr name="TextBox 27" id="27"/>
            <p:cNvSpPr txBox="true"/>
            <p:nvPr/>
          </p:nvSpPr>
          <p:spPr>
            <a:xfrm>
              <a:off x="0" y="-47625"/>
              <a:ext cx="1895662" cy="276679"/>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Arnab Nath(21CS8131)</a:t>
              </a:r>
            </a:p>
          </p:txBody>
        </p:sp>
      </p:grpSp>
      <p:grpSp>
        <p:nvGrpSpPr>
          <p:cNvPr name="Group 28" id="28"/>
          <p:cNvGrpSpPr/>
          <p:nvPr/>
        </p:nvGrpSpPr>
        <p:grpSpPr>
          <a:xfrm rot="0">
            <a:off x="9226893" y="5448123"/>
            <a:ext cx="7197591" cy="918162"/>
            <a:chOff x="0" y="0"/>
            <a:chExt cx="1895662" cy="241820"/>
          </a:xfrm>
        </p:grpSpPr>
        <p:sp>
          <p:nvSpPr>
            <p:cNvPr name="Freeform 29" id="29"/>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43B3B"/>
            </a:solidFill>
          </p:spPr>
        </p:sp>
        <p:sp>
          <p:nvSpPr>
            <p:cNvPr name="TextBox 30" id="30"/>
            <p:cNvSpPr txBox="true"/>
            <p:nvPr/>
          </p:nvSpPr>
          <p:spPr>
            <a:xfrm>
              <a:off x="0" y="-47625"/>
              <a:ext cx="1895662" cy="289445"/>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Praneeth Mareddy(21CS8133)</a:t>
              </a:r>
            </a:p>
          </p:txBody>
        </p:sp>
      </p:grpSp>
      <p:grpSp>
        <p:nvGrpSpPr>
          <p:cNvPr name="Group 31" id="31"/>
          <p:cNvGrpSpPr/>
          <p:nvPr/>
        </p:nvGrpSpPr>
        <p:grpSpPr>
          <a:xfrm rot="0">
            <a:off x="9226893" y="6452010"/>
            <a:ext cx="7197591" cy="851477"/>
            <a:chOff x="0" y="0"/>
            <a:chExt cx="1895662" cy="224257"/>
          </a:xfrm>
        </p:grpSpPr>
        <p:sp>
          <p:nvSpPr>
            <p:cNvPr name="Freeform 32" id="32"/>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43B3B"/>
            </a:solidFill>
          </p:spPr>
        </p:sp>
        <p:sp>
          <p:nvSpPr>
            <p:cNvPr name="TextBox 33" id="33"/>
            <p:cNvSpPr txBox="true"/>
            <p:nvPr/>
          </p:nvSpPr>
          <p:spPr>
            <a:xfrm>
              <a:off x="0" y="-47625"/>
              <a:ext cx="1895662" cy="271882"/>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Rohan Agarwal(21CS8135)</a:t>
              </a:r>
            </a:p>
          </p:txBody>
        </p:sp>
      </p:grpSp>
      <p:grpSp>
        <p:nvGrpSpPr>
          <p:cNvPr name="Group 34" id="34"/>
          <p:cNvGrpSpPr/>
          <p:nvPr/>
        </p:nvGrpSpPr>
        <p:grpSpPr>
          <a:xfrm rot="0">
            <a:off x="1863516" y="7470930"/>
            <a:ext cx="7197591" cy="851476"/>
            <a:chOff x="0" y="0"/>
            <a:chExt cx="1895662" cy="224257"/>
          </a:xfrm>
        </p:grpSpPr>
        <p:sp>
          <p:nvSpPr>
            <p:cNvPr name="Freeform 35" id="35"/>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43B3B"/>
            </a:solidFill>
          </p:spPr>
        </p:sp>
        <p:sp>
          <p:nvSpPr>
            <p:cNvPr name="TextBox 36" id="36"/>
            <p:cNvSpPr txBox="true"/>
            <p:nvPr/>
          </p:nvSpPr>
          <p:spPr>
            <a:xfrm>
              <a:off x="0" y="-47625"/>
              <a:ext cx="1895662" cy="271882"/>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Ashutosh Kumar(21CS8136)</a:t>
              </a:r>
            </a:p>
          </p:txBody>
        </p:sp>
      </p:grpSp>
      <p:grpSp>
        <p:nvGrpSpPr>
          <p:cNvPr name="Group 37" id="37"/>
          <p:cNvGrpSpPr/>
          <p:nvPr/>
        </p:nvGrpSpPr>
        <p:grpSpPr>
          <a:xfrm rot="0">
            <a:off x="9226893" y="7461405"/>
            <a:ext cx="7197591" cy="851477"/>
            <a:chOff x="0" y="0"/>
            <a:chExt cx="1895662" cy="224257"/>
          </a:xfrm>
        </p:grpSpPr>
        <p:sp>
          <p:nvSpPr>
            <p:cNvPr name="Freeform 38" id="38"/>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43B3B"/>
            </a:solidFill>
          </p:spPr>
        </p:sp>
        <p:sp>
          <p:nvSpPr>
            <p:cNvPr name="TextBox 39" id="39"/>
            <p:cNvSpPr txBox="true"/>
            <p:nvPr/>
          </p:nvSpPr>
          <p:spPr>
            <a:xfrm>
              <a:off x="0" y="-47625"/>
              <a:ext cx="1895662" cy="271882"/>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Shubhodaya Sarkar(21CS8137)</a:t>
              </a:r>
            </a:p>
          </p:txBody>
        </p:sp>
      </p:grpSp>
      <p:grpSp>
        <p:nvGrpSpPr>
          <p:cNvPr name="Group 40" id="40"/>
          <p:cNvGrpSpPr/>
          <p:nvPr/>
        </p:nvGrpSpPr>
        <p:grpSpPr>
          <a:xfrm rot="0">
            <a:off x="5430064" y="8406035"/>
            <a:ext cx="7197591" cy="848360"/>
            <a:chOff x="0" y="0"/>
            <a:chExt cx="1895662" cy="223436"/>
          </a:xfrm>
        </p:grpSpPr>
        <p:sp>
          <p:nvSpPr>
            <p:cNvPr name="Freeform 41" id="41"/>
            <p:cNvSpPr/>
            <p:nvPr/>
          </p:nvSpPr>
          <p:spPr>
            <a:xfrm flipH="false" flipV="false" rot="0">
              <a:off x="0" y="0"/>
              <a:ext cx="1895662" cy="223436"/>
            </a:xfrm>
            <a:custGeom>
              <a:avLst/>
              <a:gdLst/>
              <a:ahLst/>
              <a:cxnLst/>
              <a:rect r="r" b="b" t="t" l="l"/>
              <a:pathLst>
                <a:path h="223436" w="1895662">
                  <a:moveTo>
                    <a:pt x="0" y="0"/>
                  </a:moveTo>
                  <a:lnTo>
                    <a:pt x="1895662" y="0"/>
                  </a:lnTo>
                  <a:lnTo>
                    <a:pt x="1895662" y="223436"/>
                  </a:lnTo>
                  <a:lnTo>
                    <a:pt x="0" y="223436"/>
                  </a:lnTo>
                  <a:close/>
                </a:path>
              </a:pathLst>
            </a:custGeom>
            <a:solidFill>
              <a:srgbClr val="243B3B"/>
            </a:solidFill>
          </p:spPr>
        </p:sp>
        <p:sp>
          <p:nvSpPr>
            <p:cNvPr name="TextBox 42" id="42"/>
            <p:cNvSpPr txBox="true"/>
            <p:nvPr/>
          </p:nvSpPr>
          <p:spPr>
            <a:xfrm>
              <a:off x="0" y="-47625"/>
              <a:ext cx="1895662" cy="271061"/>
            </a:xfrm>
            <a:prstGeom prst="rect">
              <a:avLst/>
            </a:prstGeom>
          </p:spPr>
          <p:txBody>
            <a:bodyPr anchor="ctr" rtlCol="false" tIns="241300" lIns="241300" bIns="241300" rIns="241300"/>
            <a:lstStyle/>
            <a:p>
              <a:pPr algn="ctr">
                <a:lnSpc>
                  <a:spcPts val="3499"/>
                </a:lnSpc>
              </a:pPr>
              <a:r>
                <a:rPr lang="en-US" sz="2499">
                  <a:solidFill>
                    <a:srgbClr val="FFFFFF"/>
                  </a:solidFill>
                  <a:latin typeface="TT Chocolates Bold"/>
                </a:rPr>
                <a:t>Pankhuri Kumari(21CS8138)</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329038"/>
            <a:ext cx="23633645" cy="7441707"/>
            <a:chOff x="0" y="0"/>
            <a:chExt cx="6224499" cy="1959956"/>
          </a:xfrm>
        </p:grpSpPr>
        <p:sp>
          <p:nvSpPr>
            <p:cNvPr name="Freeform 3" id="3"/>
            <p:cNvSpPr/>
            <p:nvPr/>
          </p:nvSpPr>
          <p:spPr>
            <a:xfrm flipH="false" flipV="false" rot="0">
              <a:off x="0" y="0"/>
              <a:ext cx="6224499" cy="1959956"/>
            </a:xfrm>
            <a:custGeom>
              <a:avLst/>
              <a:gdLst/>
              <a:ahLst/>
              <a:cxnLst/>
              <a:rect r="r" b="b" t="t" l="l"/>
              <a:pathLst>
                <a:path h="1959956" w="6224499">
                  <a:moveTo>
                    <a:pt x="19655" y="0"/>
                  </a:moveTo>
                  <a:lnTo>
                    <a:pt x="6204844" y="0"/>
                  </a:lnTo>
                  <a:cubicBezTo>
                    <a:pt x="6215699" y="0"/>
                    <a:pt x="6224499" y="8800"/>
                    <a:pt x="6224499" y="19655"/>
                  </a:cubicBezTo>
                  <a:lnTo>
                    <a:pt x="6224499" y="1940301"/>
                  </a:lnTo>
                  <a:cubicBezTo>
                    <a:pt x="6224499" y="1945514"/>
                    <a:pt x="6222428" y="1950513"/>
                    <a:pt x="6218743" y="1954199"/>
                  </a:cubicBezTo>
                  <a:cubicBezTo>
                    <a:pt x="6215056" y="1957885"/>
                    <a:pt x="6210057" y="1959956"/>
                    <a:pt x="6204844" y="1959956"/>
                  </a:cubicBezTo>
                  <a:lnTo>
                    <a:pt x="19655" y="1959956"/>
                  </a:lnTo>
                  <a:cubicBezTo>
                    <a:pt x="14442" y="1959956"/>
                    <a:pt x="9443" y="1957885"/>
                    <a:pt x="5757" y="1954199"/>
                  </a:cubicBezTo>
                  <a:cubicBezTo>
                    <a:pt x="2071" y="1950513"/>
                    <a:pt x="0" y="1945514"/>
                    <a:pt x="0" y="1940301"/>
                  </a:cubicBezTo>
                  <a:lnTo>
                    <a:pt x="0" y="19655"/>
                  </a:lnTo>
                  <a:cubicBezTo>
                    <a:pt x="0" y="14442"/>
                    <a:pt x="2071" y="9443"/>
                    <a:pt x="5757" y="5757"/>
                  </a:cubicBezTo>
                  <a:cubicBezTo>
                    <a:pt x="9443" y="2071"/>
                    <a:pt x="14442" y="0"/>
                    <a:pt x="19655" y="0"/>
                  </a:cubicBezTo>
                  <a:close/>
                </a:path>
              </a:pathLst>
            </a:custGeom>
            <a:solidFill>
              <a:srgbClr val="4B20A2"/>
            </a:solidFill>
          </p:spPr>
        </p:sp>
        <p:sp>
          <p:nvSpPr>
            <p:cNvPr name="TextBox 4" id="4"/>
            <p:cNvSpPr txBox="true"/>
            <p:nvPr/>
          </p:nvSpPr>
          <p:spPr>
            <a:xfrm>
              <a:off x="0" y="-38100"/>
              <a:ext cx="6224499" cy="199805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674694" y="9999835"/>
            <a:ext cx="29637388" cy="2733675"/>
            <a:chOff x="0" y="0"/>
            <a:chExt cx="7805732" cy="719980"/>
          </a:xfrm>
        </p:grpSpPr>
        <p:sp>
          <p:nvSpPr>
            <p:cNvPr name="Freeform 6" id="6"/>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7" id="7"/>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873567" y="6956283"/>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564490" y="8124148"/>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5051295" y="-2479451"/>
            <a:ext cx="29637388" cy="2733675"/>
            <a:chOff x="0" y="0"/>
            <a:chExt cx="7805732" cy="719980"/>
          </a:xfrm>
        </p:grpSpPr>
        <p:sp>
          <p:nvSpPr>
            <p:cNvPr name="Freeform 11" id="11"/>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12" id="12"/>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640135" y="2574925"/>
            <a:ext cx="15853393" cy="7195820"/>
          </a:xfrm>
          <a:prstGeom prst="rect">
            <a:avLst/>
          </a:prstGeom>
        </p:spPr>
        <p:txBody>
          <a:bodyPr anchor="t" rtlCol="false" tIns="0" lIns="0" bIns="0" rIns="0">
            <a:spAutoFit/>
          </a:bodyPr>
          <a:lstStyle/>
          <a:p>
            <a:pPr algn="just">
              <a:lnSpc>
                <a:spcPts val="2800"/>
              </a:lnSpc>
            </a:pPr>
            <a:r>
              <a:rPr lang="en-US" sz="2000">
                <a:solidFill>
                  <a:srgbClr val="FFFFFF"/>
                </a:solidFill>
                <a:latin typeface="Helvetica World"/>
              </a:rPr>
              <a:t>Develop a </a:t>
            </a:r>
            <a:r>
              <a:rPr lang="en-US" sz="2000" u="sng">
                <a:solidFill>
                  <a:srgbClr val="FFFFFF"/>
                </a:solidFill>
                <a:latin typeface="Helvetica World Bold"/>
              </a:rPr>
              <a:t>TicketMaster</a:t>
            </a:r>
            <a:r>
              <a:rPr lang="en-US" sz="2000">
                <a:solidFill>
                  <a:srgbClr val="FFFFFF"/>
                </a:solidFill>
                <a:latin typeface="Helvetica World"/>
              </a:rPr>
              <a:t> as a leading ticketing platform where event-executors can sell tickets for concerts, theaters, and sporting events and </a:t>
            </a:r>
            <a:r>
              <a:rPr lang="en-US" sz="2000">
                <a:solidFill>
                  <a:srgbClr val="FFFFFF"/>
                </a:solidFill>
                <a:latin typeface="Helvetica World Bold"/>
              </a:rPr>
              <a:t>audience/users can purchase tickets </a:t>
            </a:r>
          </a:p>
          <a:p>
            <a:pPr algn="just">
              <a:lnSpc>
                <a:spcPts val="2800"/>
              </a:lnSpc>
            </a:pPr>
          </a:p>
          <a:p>
            <a:pPr algn="just">
              <a:lnSpc>
                <a:spcPts val="2800"/>
              </a:lnSpc>
            </a:pPr>
            <a:r>
              <a:rPr lang="en-US" sz="2000" u="sng">
                <a:solidFill>
                  <a:srgbClr val="FFFFFF"/>
                </a:solidFill>
                <a:latin typeface="Helvetica World Bold"/>
              </a:rPr>
              <a:t>Probable Features of the system:</a:t>
            </a:r>
          </a:p>
          <a:p>
            <a:pPr algn="just">
              <a:lnSpc>
                <a:spcPts val="3079"/>
              </a:lnSpc>
            </a:pPr>
          </a:p>
          <a:p>
            <a:pPr algn="just" marL="431801" indent="-215900" lvl="1">
              <a:lnSpc>
                <a:spcPts val="2800"/>
              </a:lnSpc>
              <a:buFont typeface="Arial"/>
              <a:buChar char="•"/>
            </a:pPr>
            <a:r>
              <a:rPr lang="en-US" sz="2000">
                <a:solidFill>
                  <a:srgbClr val="FFFFFF"/>
                </a:solidFill>
                <a:latin typeface="Helvetica World"/>
              </a:rPr>
              <a:t>Visual map of available spots, marking it as "reserved" until payment completion </a:t>
            </a:r>
          </a:p>
          <a:p>
            <a:pPr algn="just" marL="431801" indent="-215900" lvl="1">
              <a:lnSpc>
                <a:spcPts val="2800"/>
              </a:lnSpc>
              <a:buFont typeface="Arial"/>
              <a:buChar char="•"/>
            </a:pPr>
            <a:r>
              <a:rPr lang="en-US" sz="2000">
                <a:solidFill>
                  <a:srgbClr val="FFFFFF"/>
                </a:solidFill>
                <a:latin typeface="Helvetica World"/>
              </a:rPr>
              <a:t>Define allocation policy</a:t>
            </a:r>
          </a:p>
          <a:p>
            <a:pPr algn="just" marL="431801" indent="-215900" lvl="1">
              <a:lnSpc>
                <a:spcPts val="2800"/>
              </a:lnSpc>
              <a:buFont typeface="Arial"/>
              <a:buChar char="•"/>
            </a:pPr>
            <a:r>
              <a:rPr lang="en-US" sz="2000">
                <a:solidFill>
                  <a:srgbClr val="FFFFFF"/>
                </a:solidFill>
                <a:latin typeface="Helvetica World"/>
              </a:rPr>
              <a:t>Display various deals and packages</a:t>
            </a:r>
          </a:p>
          <a:p>
            <a:pPr algn="just" marL="431801" indent="-215900" lvl="1">
              <a:lnSpc>
                <a:spcPts val="2800"/>
              </a:lnSpc>
              <a:buFont typeface="Arial"/>
              <a:buChar char="•"/>
            </a:pPr>
            <a:r>
              <a:rPr lang="en-US" sz="2000">
                <a:solidFill>
                  <a:srgbClr val="FFFFFF"/>
                </a:solidFill>
                <a:latin typeface="Helvetica World"/>
              </a:rPr>
              <a:t>Dynamic pricing (price reduction/escalation for last minute bookings; seat position, etc.) system</a:t>
            </a:r>
          </a:p>
          <a:p>
            <a:pPr algn="just" marL="431801" indent="-215900" lvl="1">
              <a:lnSpc>
                <a:spcPts val="2800"/>
              </a:lnSpc>
              <a:buFont typeface="Arial"/>
              <a:buChar char="•"/>
            </a:pPr>
            <a:r>
              <a:rPr lang="en-US" sz="2000">
                <a:solidFill>
                  <a:srgbClr val="FFFFFF"/>
                </a:solidFill>
                <a:latin typeface="Helvetica World"/>
              </a:rPr>
              <a:t>Text-based user interface &amp; availability matrix visualization &amp; ticket generation</a:t>
            </a:r>
          </a:p>
          <a:p>
            <a:pPr algn="just">
              <a:lnSpc>
                <a:spcPts val="2800"/>
              </a:lnSpc>
            </a:pPr>
          </a:p>
          <a:p>
            <a:pPr algn="just">
              <a:lnSpc>
                <a:spcPts val="2800"/>
              </a:lnSpc>
            </a:pPr>
            <a:r>
              <a:rPr lang="en-US" sz="2000" u="sng">
                <a:solidFill>
                  <a:srgbClr val="FFFFFF"/>
                </a:solidFill>
                <a:latin typeface="Helvetica World Bold"/>
              </a:rPr>
              <a:t>The system satisfy the following requirements:</a:t>
            </a:r>
          </a:p>
          <a:p>
            <a:pPr algn="just">
              <a:lnSpc>
                <a:spcPts val="2800"/>
              </a:lnSpc>
            </a:pPr>
          </a:p>
          <a:p>
            <a:pPr algn="just" marL="431801" indent="-215900" lvl="1">
              <a:lnSpc>
                <a:spcPts val="2800"/>
              </a:lnSpc>
              <a:buFont typeface="Arial"/>
              <a:buChar char="•"/>
            </a:pPr>
            <a:r>
              <a:rPr lang="en-US" sz="2000">
                <a:solidFill>
                  <a:srgbClr val="FFFFFF"/>
                </a:solidFill>
                <a:latin typeface="Helvetica World"/>
              </a:rPr>
              <a:t>Enables event managers &amp; users to login from different terminals from different physical machines</a:t>
            </a:r>
          </a:p>
          <a:p>
            <a:pPr algn="just" marL="431801" indent="-215900" lvl="1">
              <a:lnSpc>
                <a:spcPts val="2800"/>
              </a:lnSpc>
              <a:buFont typeface="Arial"/>
              <a:buChar char="•"/>
            </a:pPr>
            <a:r>
              <a:rPr lang="en-US" sz="2000">
                <a:solidFill>
                  <a:srgbClr val="FFFFFF"/>
                </a:solidFill>
                <a:latin typeface="Helvetica World"/>
              </a:rPr>
              <a:t>Enables Manager/User registration and authentication (using some hash based password)</a:t>
            </a:r>
          </a:p>
          <a:p>
            <a:pPr algn="just" marL="431801" indent="-215900" lvl="1">
              <a:lnSpc>
                <a:spcPts val="2800"/>
              </a:lnSpc>
              <a:buFont typeface="Arial"/>
              <a:buChar char="•"/>
            </a:pPr>
            <a:r>
              <a:rPr lang="en-US" sz="2000">
                <a:solidFill>
                  <a:srgbClr val="FFFFFF"/>
                </a:solidFill>
                <a:latin typeface="Helvetica World"/>
              </a:rPr>
              <a:t>A user-friendly text interface</a:t>
            </a:r>
          </a:p>
          <a:p>
            <a:pPr algn="just" marL="431801" indent="-215900" lvl="1">
              <a:lnSpc>
                <a:spcPts val="2800"/>
              </a:lnSpc>
              <a:buFont typeface="Arial"/>
              <a:buChar char="•"/>
            </a:pPr>
            <a:r>
              <a:rPr lang="en-US" sz="2000">
                <a:solidFill>
                  <a:srgbClr val="FFFFFF"/>
                </a:solidFill>
                <a:latin typeface="Helvetica World"/>
              </a:rPr>
              <a:t>A multithreaded platform</a:t>
            </a:r>
          </a:p>
          <a:p>
            <a:pPr algn="just" marL="431801" indent="-215900" lvl="1">
              <a:lnSpc>
                <a:spcPts val="2800"/>
              </a:lnSpc>
              <a:buFont typeface="Arial"/>
              <a:buChar char="•"/>
            </a:pPr>
            <a:r>
              <a:rPr lang="en-US" sz="2000">
                <a:solidFill>
                  <a:srgbClr val="FFFFFF"/>
                </a:solidFill>
                <a:latin typeface="Helvetica World"/>
              </a:rPr>
              <a:t>Provide a well documented header file with set of well defined APIs/function interface so that any other </a:t>
            </a:r>
          </a:p>
          <a:p>
            <a:pPr algn="just">
              <a:lnSpc>
                <a:spcPts val="2800"/>
              </a:lnSpc>
            </a:pPr>
            <a:r>
              <a:rPr lang="en-US" sz="2000">
                <a:solidFill>
                  <a:srgbClr val="FFFFFF"/>
                </a:solidFill>
                <a:latin typeface="Helvetica World"/>
              </a:rPr>
              <a:t>       </a:t>
            </a:r>
            <a:r>
              <a:rPr lang="en-US" sz="2000">
                <a:solidFill>
                  <a:srgbClr val="FFFFFF"/>
                </a:solidFill>
                <a:latin typeface="Helvetica World"/>
              </a:rPr>
              <a:t>reservation scenario may be implemented with minor modification</a:t>
            </a:r>
          </a:p>
          <a:p>
            <a:pPr algn="just">
              <a:lnSpc>
                <a:spcPts val="2800"/>
              </a:lnSpc>
            </a:pPr>
          </a:p>
        </p:txBody>
      </p:sp>
      <p:sp>
        <p:nvSpPr>
          <p:cNvPr name="TextBox 14" id="14"/>
          <p:cNvSpPr txBox="true"/>
          <p:nvPr/>
        </p:nvSpPr>
        <p:spPr>
          <a:xfrm rot="0">
            <a:off x="1640135" y="515429"/>
            <a:ext cx="15007730" cy="1450976"/>
          </a:xfrm>
          <a:prstGeom prst="rect">
            <a:avLst/>
          </a:prstGeom>
        </p:spPr>
        <p:txBody>
          <a:bodyPr anchor="t" rtlCol="false" tIns="0" lIns="0" bIns="0" rIns="0">
            <a:spAutoFit/>
          </a:bodyPr>
          <a:lstStyle/>
          <a:p>
            <a:pPr algn="ctr">
              <a:lnSpc>
                <a:spcPts val="11899"/>
              </a:lnSpc>
            </a:pPr>
            <a:r>
              <a:rPr lang="en-US" sz="8499" spc="543">
                <a:solidFill>
                  <a:srgbClr val="202020"/>
                </a:solidFill>
                <a:latin typeface="Anton"/>
              </a:rPr>
              <a:t>PROBLEM DESCRIPTION</a:t>
            </a:r>
          </a:p>
        </p:txBody>
      </p:sp>
      <p:sp>
        <p:nvSpPr>
          <p:cNvPr name="Freeform 15" id="15"/>
          <p:cNvSpPr/>
          <p:nvPr/>
        </p:nvSpPr>
        <p:spPr>
          <a:xfrm flipH="false" flipV="false" rot="0">
            <a:off x="-2637094" y="-485425"/>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251570" y="677354"/>
            <a:ext cx="4503140" cy="5628925"/>
          </a:xfrm>
          <a:custGeom>
            <a:avLst/>
            <a:gdLst/>
            <a:ahLst/>
            <a:cxnLst/>
            <a:rect r="r" b="b" t="t" l="l"/>
            <a:pathLst>
              <a:path h="5628925" w="4503140">
                <a:moveTo>
                  <a:pt x="0" y="0"/>
                </a:moveTo>
                <a:lnTo>
                  <a:pt x="4503140" y="0"/>
                </a:lnTo>
                <a:lnTo>
                  <a:pt x="4503140"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4873567" y="7952654"/>
            <a:ext cx="2385733" cy="1305646"/>
          </a:xfrm>
          <a:custGeom>
            <a:avLst/>
            <a:gdLst/>
            <a:ahLst/>
            <a:cxnLst/>
            <a:rect r="r" b="b" t="t" l="l"/>
            <a:pathLst>
              <a:path h="1305646" w="2385733">
                <a:moveTo>
                  <a:pt x="0" y="0"/>
                </a:moveTo>
                <a:lnTo>
                  <a:pt x="2385733" y="0"/>
                </a:lnTo>
                <a:lnTo>
                  <a:pt x="2385733" y="1305646"/>
                </a:lnTo>
                <a:lnTo>
                  <a:pt x="0" y="1305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4694" y="9999835"/>
            <a:ext cx="29637388" cy="2733675"/>
            <a:chOff x="0" y="0"/>
            <a:chExt cx="7805732" cy="719980"/>
          </a:xfrm>
        </p:grpSpPr>
        <p:sp>
          <p:nvSpPr>
            <p:cNvPr name="Freeform 3" id="3"/>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4" id="4"/>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873567" y="6956283"/>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64490" y="8124148"/>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051295" y="-2479451"/>
            <a:ext cx="29637388" cy="2733675"/>
            <a:chOff x="0" y="0"/>
            <a:chExt cx="7805732" cy="719980"/>
          </a:xfrm>
        </p:grpSpPr>
        <p:sp>
          <p:nvSpPr>
            <p:cNvPr name="Freeform 8" id="8"/>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9" id="9"/>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40135" y="184150"/>
            <a:ext cx="15007730" cy="1450976"/>
          </a:xfrm>
          <a:prstGeom prst="rect">
            <a:avLst/>
          </a:prstGeom>
        </p:spPr>
        <p:txBody>
          <a:bodyPr anchor="t" rtlCol="false" tIns="0" lIns="0" bIns="0" rIns="0">
            <a:spAutoFit/>
          </a:bodyPr>
          <a:lstStyle/>
          <a:p>
            <a:pPr algn="ctr">
              <a:lnSpc>
                <a:spcPts val="11899"/>
              </a:lnSpc>
            </a:pPr>
            <a:r>
              <a:rPr lang="en-US" sz="8499" spc="543">
                <a:solidFill>
                  <a:srgbClr val="202020"/>
                </a:solidFill>
                <a:latin typeface="Anton"/>
              </a:rPr>
              <a:t>PROBLEM DESCRIPTION</a:t>
            </a:r>
          </a:p>
        </p:txBody>
      </p:sp>
      <p:sp>
        <p:nvSpPr>
          <p:cNvPr name="Freeform 11" id="11"/>
          <p:cNvSpPr/>
          <p:nvPr/>
        </p:nvSpPr>
        <p:spPr>
          <a:xfrm flipH="false" flipV="false" rot="0">
            <a:off x="-2637094" y="-485425"/>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51570" y="677354"/>
            <a:ext cx="4503140" cy="5628925"/>
          </a:xfrm>
          <a:custGeom>
            <a:avLst/>
            <a:gdLst/>
            <a:ahLst/>
            <a:cxnLst/>
            <a:rect r="r" b="b" t="t" l="l"/>
            <a:pathLst>
              <a:path h="5628925" w="4503140">
                <a:moveTo>
                  <a:pt x="0" y="0"/>
                </a:moveTo>
                <a:lnTo>
                  <a:pt x="4503140" y="0"/>
                </a:lnTo>
                <a:lnTo>
                  <a:pt x="4503140"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4873567" y="7952654"/>
            <a:ext cx="2385733" cy="1305646"/>
          </a:xfrm>
          <a:custGeom>
            <a:avLst/>
            <a:gdLst/>
            <a:ahLst/>
            <a:cxnLst/>
            <a:rect r="r" b="b" t="t" l="l"/>
            <a:pathLst>
              <a:path h="1305646" w="2385733">
                <a:moveTo>
                  <a:pt x="0" y="0"/>
                </a:moveTo>
                <a:lnTo>
                  <a:pt x="2385733" y="0"/>
                </a:lnTo>
                <a:lnTo>
                  <a:pt x="2385733" y="1305646"/>
                </a:lnTo>
                <a:lnTo>
                  <a:pt x="0" y="1305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437300" y="1525826"/>
            <a:ext cx="9022146" cy="7732474"/>
          </a:xfrm>
          <a:custGeom>
            <a:avLst/>
            <a:gdLst/>
            <a:ahLst/>
            <a:cxnLst/>
            <a:rect r="r" b="b" t="t" l="l"/>
            <a:pathLst>
              <a:path h="7732474" w="9022146">
                <a:moveTo>
                  <a:pt x="0" y="0"/>
                </a:moveTo>
                <a:lnTo>
                  <a:pt x="9022146" y="0"/>
                </a:lnTo>
                <a:lnTo>
                  <a:pt x="9022146" y="7732474"/>
                </a:lnTo>
                <a:lnTo>
                  <a:pt x="0" y="7732474"/>
                </a:lnTo>
                <a:lnTo>
                  <a:pt x="0" y="0"/>
                </a:lnTo>
                <a:close/>
              </a:path>
            </a:pathLst>
          </a:custGeom>
          <a:blipFill>
            <a:blip r:embed="rId6"/>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4694" y="9999835"/>
            <a:ext cx="29637388" cy="2733675"/>
            <a:chOff x="0" y="0"/>
            <a:chExt cx="7805732" cy="719980"/>
          </a:xfrm>
        </p:grpSpPr>
        <p:sp>
          <p:nvSpPr>
            <p:cNvPr name="Freeform 3" id="3"/>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4" id="4"/>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51295" y="-2479451"/>
            <a:ext cx="29637388" cy="2733675"/>
            <a:chOff x="0" y="0"/>
            <a:chExt cx="7805732" cy="719980"/>
          </a:xfrm>
        </p:grpSpPr>
        <p:sp>
          <p:nvSpPr>
            <p:cNvPr name="Freeform 6" id="6"/>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7" id="7"/>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88721" y="222932"/>
            <a:ext cx="8619522" cy="1449645"/>
          </a:xfrm>
          <a:prstGeom prst="rect">
            <a:avLst/>
          </a:prstGeom>
        </p:spPr>
        <p:txBody>
          <a:bodyPr anchor="t" rtlCol="false" tIns="0" lIns="0" bIns="0" rIns="0">
            <a:spAutoFit/>
          </a:bodyPr>
          <a:lstStyle/>
          <a:p>
            <a:pPr>
              <a:lnSpc>
                <a:spcPts val="11888"/>
              </a:lnSpc>
            </a:pPr>
            <a:r>
              <a:rPr lang="en-US" sz="8491">
                <a:solidFill>
                  <a:srgbClr val="202020"/>
                </a:solidFill>
                <a:latin typeface="Canva Sans Bold"/>
              </a:rPr>
              <a:t>User Interface</a:t>
            </a:r>
          </a:p>
        </p:txBody>
      </p:sp>
      <p:sp>
        <p:nvSpPr>
          <p:cNvPr name="Freeform 9" id="9"/>
          <p:cNvSpPr/>
          <p:nvPr/>
        </p:nvSpPr>
        <p:spPr>
          <a:xfrm flipH="false" flipV="false" rot="0">
            <a:off x="-1527217" y="7724847"/>
            <a:ext cx="3054433" cy="1671608"/>
          </a:xfrm>
          <a:custGeom>
            <a:avLst/>
            <a:gdLst/>
            <a:ahLst/>
            <a:cxnLst/>
            <a:rect r="r" b="b" t="t" l="l"/>
            <a:pathLst>
              <a:path h="1671608" w="3054433">
                <a:moveTo>
                  <a:pt x="0" y="0"/>
                </a:moveTo>
                <a:lnTo>
                  <a:pt x="3054434" y="0"/>
                </a:lnTo>
                <a:lnTo>
                  <a:pt x="3054434" y="1671607"/>
                </a:lnTo>
                <a:lnTo>
                  <a:pt x="0" y="167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156673" y="1028700"/>
            <a:ext cx="3054433" cy="1671608"/>
          </a:xfrm>
          <a:custGeom>
            <a:avLst/>
            <a:gdLst/>
            <a:ahLst/>
            <a:cxnLst/>
            <a:rect r="r" b="b" t="t" l="l"/>
            <a:pathLst>
              <a:path h="1671608" w="3054433">
                <a:moveTo>
                  <a:pt x="0" y="0"/>
                </a:moveTo>
                <a:lnTo>
                  <a:pt x="3054433" y="0"/>
                </a:lnTo>
                <a:lnTo>
                  <a:pt x="3054433" y="1671608"/>
                </a:lnTo>
                <a:lnTo>
                  <a:pt x="0" y="1671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374055" y="-433529"/>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603995" y="1495847"/>
            <a:ext cx="4503140" cy="5628925"/>
          </a:xfrm>
          <a:custGeom>
            <a:avLst/>
            <a:gdLst/>
            <a:ahLst/>
            <a:cxnLst/>
            <a:rect r="r" b="b" t="t" l="l"/>
            <a:pathLst>
              <a:path h="5628925" w="4503140">
                <a:moveTo>
                  <a:pt x="0" y="0"/>
                </a:moveTo>
                <a:lnTo>
                  <a:pt x="4503140" y="0"/>
                </a:lnTo>
                <a:lnTo>
                  <a:pt x="4503140" y="5628925"/>
                </a:lnTo>
                <a:lnTo>
                  <a:pt x="0" y="5628925"/>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791620" y="6828812"/>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223840" y="8466284"/>
            <a:ext cx="4503140" cy="5628925"/>
          </a:xfrm>
          <a:custGeom>
            <a:avLst/>
            <a:gdLst/>
            <a:ahLst/>
            <a:cxnLst/>
            <a:rect r="r" b="b" t="t" l="l"/>
            <a:pathLst>
              <a:path h="5628925" w="4503140">
                <a:moveTo>
                  <a:pt x="0" y="0"/>
                </a:moveTo>
                <a:lnTo>
                  <a:pt x="4503140" y="0"/>
                </a:lnTo>
                <a:lnTo>
                  <a:pt x="4503140" y="5628925"/>
                </a:lnTo>
                <a:lnTo>
                  <a:pt x="0" y="5628925"/>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0735128" y="4347620"/>
            <a:ext cx="6977425" cy="4437894"/>
          </a:xfrm>
          <a:custGeom>
            <a:avLst/>
            <a:gdLst/>
            <a:ahLst/>
            <a:cxnLst/>
            <a:rect r="r" b="b" t="t" l="l"/>
            <a:pathLst>
              <a:path h="4437894" w="6977425">
                <a:moveTo>
                  <a:pt x="0" y="0"/>
                </a:moveTo>
                <a:lnTo>
                  <a:pt x="6977425" y="0"/>
                </a:lnTo>
                <a:lnTo>
                  <a:pt x="6977425" y="4437893"/>
                </a:lnTo>
                <a:lnTo>
                  <a:pt x="0" y="4437893"/>
                </a:lnTo>
                <a:lnTo>
                  <a:pt x="0" y="0"/>
                </a:lnTo>
                <a:close/>
              </a:path>
            </a:pathLst>
          </a:custGeom>
          <a:blipFill>
            <a:blip r:embed="rId8"/>
            <a:stretch>
              <a:fillRect l="0" t="0" r="0" b="0"/>
            </a:stretch>
          </a:blipFill>
        </p:spPr>
      </p:sp>
      <p:sp>
        <p:nvSpPr>
          <p:cNvPr name="Freeform 16" id="16"/>
          <p:cNvSpPr/>
          <p:nvPr/>
        </p:nvSpPr>
        <p:spPr>
          <a:xfrm flipH="false" flipV="false" rot="0">
            <a:off x="344511" y="4872110"/>
            <a:ext cx="9954092" cy="3913403"/>
          </a:xfrm>
          <a:custGeom>
            <a:avLst/>
            <a:gdLst/>
            <a:ahLst/>
            <a:cxnLst/>
            <a:rect r="r" b="b" t="t" l="l"/>
            <a:pathLst>
              <a:path h="3913403" w="9954092">
                <a:moveTo>
                  <a:pt x="0" y="0"/>
                </a:moveTo>
                <a:lnTo>
                  <a:pt x="9954091" y="0"/>
                </a:lnTo>
                <a:lnTo>
                  <a:pt x="9954091" y="3913403"/>
                </a:lnTo>
                <a:lnTo>
                  <a:pt x="0" y="3913403"/>
                </a:lnTo>
                <a:lnTo>
                  <a:pt x="0" y="0"/>
                </a:lnTo>
                <a:close/>
              </a:path>
            </a:pathLst>
          </a:custGeom>
          <a:blipFill>
            <a:blip r:embed="rId9"/>
            <a:stretch>
              <a:fillRect l="0" t="0" r="0" b="0"/>
            </a:stretch>
          </a:blipFill>
        </p:spPr>
      </p:sp>
      <p:sp>
        <p:nvSpPr>
          <p:cNvPr name="TextBox 17" id="17"/>
          <p:cNvSpPr txBox="true"/>
          <p:nvPr/>
        </p:nvSpPr>
        <p:spPr>
          <a:xfrm rot="0">
            <a:off x="478593" y="2230948"/>
            <a:ext cx="17259300" cy="1516597"/>
          </a:xfrm>
          <a:prstGeom prst="rect">
            <a:avLst/>
          </a:prstGeom>
        </p:spPr>
        <p:txBody>
          <a:bodyPr anchor="t" rtlCol="false" tIns="0" lIns="0" bIns="0" rIns="0">
            <a:spAutoFit/>
          </a:bodyPr>
          <a:lstStyle/>
          <a:p>
            <a:pPr marL="0" indent="0" lvl="0">
              <a:lnSpc>
                <a:spcPts val="4083"/>
              </a:lnSpc>
              <a:spcBef>
                <a:spcPct val="0"/>
              </a:spcBef>
            </a:pPr>
            <a:r>
              <a:rPr lang="en-US" sz="2916">
                <a:solidFill>
                  <a:srgbClr val="000000"/>
                </a:solidFill>
                <a:latin typeface="Canva Sans Bold"/>
              </a:rPr>
              <a:t>A user-friendly interface with 4 cinema halls, accessible for managers (press 'O') and users (press any other key) to select movies and showtimes. Managers use 'O' key to control movie schedules, while users can navigate effortlessly for their movie choices.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4694" y="9999835"/>
            <a:ext cx="29637388" cy="2733675"/>
            <a:chOff x="0" y="0"/>
            <a:chExt cx="7805732" cy="719980"/>
          </a:xfrm>
        </p:grpSpPr>
        <p:sp>
          <p:nvSpPr>
            <p:cNvPr name="Freeform 3" id="3"/>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4" id="4"/>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51295" y="-2479451"/>
            <a:ext cx="29637388" cy="2733675"/>
            <a:chOff x="0" y="0"/>
            <a:chExt cx="7805732" cy="719980"/>
          </a:xfrm>
        </p:grpSpPr>
        <p:sp>
          <p:nvSpPr>
            <p:cNvPr name="Freeform 6" id="6"/>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7" id="7"/>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88721" y="222932"/>
            <a:ext cx="8619522" cy="1449645"/>
          </a:xfrm>
          <a:prstGeom prst="rect">
            <a:avLst/>
          </a:prstGeom>
        </p:spPr>
        <p:txBody>
          <a:bodyPr anchor="t" rtlCol="false" tIns="0" lIns="0" bIns="0" rIns="0">
            <a:spAutoFit/>
          </a:bodyPr>
          <a:lstStyle/>
          <a:p>
            <a:pPr>
              <a:lnSpc>
                <a:spcPts val="11888"/>
              </a:lnSpc>
            </a:pPr>
            <a:r>
              <a:rPr lang="en-US" sz="8491">
                <a:solidFill>
                  <a:srgbClr val="202020"/>
                </a:solidFill>
                <a:latin typeface="Canva Sans Bold"/>
              </a:rPr>
              <a:t>User Interface</a:t>
            </a:r>
          </a:p>
        </p:txBody>
      </p:sp>
      <p:sp>
        <p:nvSpPr>
          <p:cNvPr name="Freeform 9" id="9"/>
          <p:cNvSpPr/>
          <p:nvPr/>
        </p:nvSpPr>
        <p:spPr>
          <a:xfrm flipH="false" flipV="false" rot="0">
            <a:off x="-1527217" y="7724847"/>
            <a:ext cx="3054433" cy="1671608"/>
          </a:xfrm>
          <a:custGeom>
            <a:avLst/>
            <a:gdLst/>
            <a:ahLst/>
            <a:cxnLst/>
            <a:rect r="r" b="b" t="t" l="l"/>
            <a:pathLst>
              <a:path h="1671608" w="3054433">
                <a:moveTo>
                  <a:pt x="0" y="0"/>
                </a:moveTo>
                <a:lnTo>
                  <a:pt x="3054434" y="0"/>
                </a:lnTo>
                <a:lnTo>
                  <a:pt x="3054434" y="1671607"/>
                </a:lnTo>
                <a:lnTo>
                  <a:pt x="0" y="167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156673" y="1028700"/>
            <a:ext cx="3054433" cy="1671608"/>
          </a:xfrm>
          <a:custGeom>
            <a:avLst/>
            <a:gdLst/>
            <a:ahLst/>
            <a:cxnLst/>
            <a:rect r="r" b="b" t="t" l="l"/>
            <a:pathLst>
              <a:path h="1671608" w="3054433">
                <a:moveTo>
                  <a:pt x="0" y="0"/>
                </a:moveTo>
                <a:lnTo>
                  <a:pt x="3054433" y="0"/>
                </a:lnTo>
                <a:lnTo>
                  <a:pt x="3054433" y="1671608"/>
                </a:lnTo>
                <a:lnTo>
                  <a:pt x="0" y="1671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374055" y="-433529"/>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603995" y="1495847"/>
            <a:ext cx="4503140" cy="5628925"/>
          </a:xfrm>
          <a:custGeom>
            <a:avLst/>
            <a:gdLst/>
            <a:ahLst/>
            <a:cxnLst/>
            <a:rect r="r" b="b" t="t" l="l"/>
            <a:pathLst>
              <a:path h="5628925" w="4503140">
                <a:moveTo>
                  <a:pt x="0" y="0"/>
                </a:moveTo>
                <a:lnTo>
                  <a:pt x="4503140" y="0"/>
                </a:lnTo>
                <a:lnTo>
                  <a:pt x="4503140" y="5628925"/>
                </a:lnTo>
                <a:lnTo>
                  <a:pt x="0" y="5628925"/>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791620" y="6828812"/>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223840" y="8466284"/>
            <a:ext cx="4503140" cy="5628925"/>
          </a:xfrm>
          <a:custGeom>
            <a:avLst/>
            <a:gdLst/>
            <a:ahLst/>
            <a:cxnLst/>
            <a:rect r="r" b="b" t="t" l="l"/>
            <a:pathLst>
              <a:path h="5628925" w="4503140">
                <a:moveTo>
                  <a:pt x="0" y="0"/>
                </a:moveTo>
                <a:lnTo>
                  <a:pt x="4503140" y="0"/>
                </a:lnTo>
                <a:lnTo>
                  <a:pt x="4503140" y="5628925"/>
                </a:lnTo>
                <a:lnTo>
                  <a:pt x="0" y="5628925"/>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88721" y="4157672"/>
            <a:ext cx="9084269" cy="5493144"/>
          </a:xfrm>
          <a:custGeom>
            <a:avLst/>
            <a:gdLst/>
            <a:ahLst/>
            <a:cxnLst/>
            <a:rect r="r" b="b" t="t" l="l"/>
            <a:pathLst>
              <a:path h="5493144" w="9084269">
                <a:moveTo>
                  <a:pt x="0" y="0"/>
                </a:moveTo>
                <a:lnTo>
                  <a:pt x="9084269" y="0"/>
                </a:lnTo>
                <a:lnTo>
                  <a:pt x="9084269" y="5493143"/>
                </a:lnTo>
                <a:lnTo>
                  <a:pt x="0" y="5493143"/>
                </a:lnTo>
                <a:lnTo>
                  <a:pt x="0" y="0"/>
                </a:lnTo>
                <a:close/>
              </a:path>
            </a:pathLst>
          </a:custGeom>
          <a:blipFill>
            <a:blip r:embed="rId8"/>
            <a:stretch>
              <a:fillRect l="0" t="0" r="0" b="0"/>
            </a:stretch>
          </a:blipFill>
        </p:spPr>
      </p:sp>
      <p:sp>
        <p:nvSpPr>
          <p:cNvPr name="Freeform 16" id="16"/>
          <p:cNvSpPr/>
          <p:nvPr/>
        </p:nvSpPr>
        <p:spPr>
          <a:xfrm flipH="false" flipV="false" rot="0">
            <a:off x="9767398" y="4157672"/>
            <a:ext cx="7980657" cy="3216674"/>
          </a:xfrm>
          <a:custGeom>
            <a:avLst/>
            <a:gdLst/>
            <a:ahLst/>
            <a:cxnLst/>
            <a:rect r="r" b="b" t="t" l="l"/>
            <a:pathLst>
              <a:path h="3216674" w="7980657">
                <a:moveTo>
                  <a:pt x="0" y="0"/>
                </a:moveTo>
                <a:lnTo>
                  <a:pt x="7980657" y="0"/>
                </a:lnTo>
                <a:lnTo>
                  <a:pt x="7980657" y="3216673"/>
                </a:lnTo>
                <a:lnTo>
                  <a:pt x="0" y="3216673"/>
                </a:lnTo>
                <a:lnTo>
                  <a:pt x="0" y="0"/>
                </a:lnTo>
                <a:close/>
              </a:path>
            </a:pathLst>
          </a:custGeom>
          <a:blipFill>
            <a:blip r:embed="rId9"/>
            <a:stretch>
              <a:fillRect l="-4413" t="0" r="-9453" b="-2988"/>
            </a:stretch>
          </a:blipFill>
        </p:spPr>
      </p:sp>
      <p:sp>
        <p:nvSpPr>
          <p:cNvPr name="TextBox 17" id="17"/>
          <p:cNvSpPr txBox="true"/>
          <p:nvPr/>
        </p:nvSpPr>
        <p:spPr>
          <a:xfrm rot="0">
            <a:off x="488721" y="1908463"/>
            <a:ext cx="18043190" cy="1526540"/>
          </a:xfrm>
          <a:prstGeom prst="rect">
            <a:avLst/>
          </a:prstGeom>
        </p:spPr>
        <p:txBody>
          <a:bodyPr anchor="t" rtlCol="false" tIns="0" lIns="0" bIns="0" rIns="0">
            <a:spAutoFit/>
          </a:bodyPr>
          <a:lstStyle/>
          <a:p>
            <a:pPr>
              <a:lnSpc>
                <a:spcPts val="4060"/>
              </a:lnSpc>
            </a:pPr>
            <a:r>
              <a:rPr lang="en-US" sz="2900">
                <a:solidFill>
                  <a:srgbClr val="000000"/>
                </a:solidFill>
                <a:latin typeface="Canva Sans Bold"/>
              </a:rPr>
              <a:t>Users easily view and select seats within the terminal's interactive seat matrix, streamlining the booking process. Once the payment is completed user receive a generated bill, all within the intuitive terminal interface for an efficient cinema booking experience.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329038"/>
            <a:ext cx="23633645" cy="7441707"/>
            <a:chOff x="0" y="0"/>
            <a:chExt cx="6224499" cy="1959956"/>
          </a:xfrm>
        </p:grpSpPr>
        <p:sp>
          <p:nvSpPr>
            <p:cNvPr name="Freeform 3" id="3"/>
            <p:cNvSpPr/>
            <p:nvPr/>
          </p:nvSpPr>
          <p:spPr>
            <a:xfrm flipH="false" flipV="false" rot="0">
              <a:off x="0" y="0"/>
              <a:ext cx="6224499" cy="1959956"/>
            </a:xfrm>
            <a:custGeom>
              <a:avLst/>
              <a:gdLst/>
              <a:ahLst/>
              <a:cxnLst/>
              <a:rect r="r" b="b" t="t" l="l"/>
              <a:pathLst>
                <a:path h="1959956" w="6224499">
                  <a:moveTo>
                    <a:pt x="19655" y="0"/>
                  </a:moveTo>
                  <a:lnTo>
                    <a:pt x="6204844" y="0"/>
                  </a:lnTo>
                  <a:cubicBezTo>
                    <a:pt x="6215699" y="0"/>
                    <a:pt x="6224499" y="8800"/>
                    <a:pt x="6224499" y="19655"/>
                  </a:cubicBezTo>
                  <a:lnTo>
                    <a:pt x="6224499" y="1940301"/>
                  </a:lnTo>
                  <a:cubicBezTo>
                    <a:pt x="6224499" y="1945514"/>
                    <a:pt x="6222428" y="1950513"/>
                    <a:pt x="6218743" y="1954199"/>
                  </a:cubicBezTo>
                  <a:cubicBezTo>
                    <a:pt x="6215056" y="1957885"/>
                    <a:pt x="6210057" y="1959956"/>
                    <a:pt x="6204844" y="1959956"/>
                  </a:cubicBezTo>
                  <a:lnTo>
                    <a:pt x="19655" y="1959956"/>
                  </a:lnTo>
                  <a:cubicBezTo>
                    <a:pt x="14442" y="1959956"/>
                    <a:pt x="9443" y="1957885"/>
                    <a:pt x="5757" y="1954199"/>
                  </a:cubicBezTo>
                  <a:cubicBezTo>
                    <a:pt x="2071" y="1950513"/>
                    <a:pt x="0" y="1945514"/>
                    <a:pt x="0" y="1940301"/>
                  </a:cubicBezTo>
                  <a:lnTo>
                    <a:pt x="0" y="19655"/>
                  </a:lnTo>
                  <a:cubicBezTo>
                    <a:pt x="0" y="14442"/>
                    <a:pt x="2071" y="9443"/>
                    <a:pt x="5757" y="5757"/>
                  </a:cubicBezTo>
                  <a:cubicBezTo>
                    <a:pt x="9443" y="2071"/>
                    <a:pt x="14442" y="0"/>
                    <a:pt x="19655" y="0"/>
                  </a:cubicBezTo>
                  <a:close/>
                </a:path>
              </a:pathLst>
            </a:custGeom>
            <a:solidFill>
              <a:srgbClr val="4B20A2"/>
            </a:solidFill>
          </p:spPr>
        </p:sp>
        <p:sp>
          <p:nvSpPr>
            <p:cNvPr name="TextBox 4" id="4"/>
            <p:cNvSpPr txBox="true"/>
            <p:nvPr/>
          </p:nvSpPr>
          <p:spPr>
            <a:xfrm>
              <a:off x="0" y="-38100"/>
              <a:ext cx="6224499" cy="199805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925" y="-2838845"/>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01814" y="-1057620"/>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95678" y="5862553"/>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637789" y="7643777"/>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647865" y="836397"/>
            <a:ext cx="2309708" cy="1264040"/>
          </a:xfrm>
          <a:custGeom>
            <a:avLst/>
            <a:gdLst/>
            <a:ahLst/>
            <a:cxnLst/>
            <a:rect r="r" b="b" t="t" l="l"/>
            <a:pathLst>
              <a:path h="1264040" w="2309708">
                <a:moveTo>
                  <a:pt x="0" y="0"/>
                </a:moveTo>
                <a:lnTo>
                  <a:pt x="2309708" y="0"/>
                </a:lnTo>
                <a:lnTo>
                  <a:pt x="2309708" y="1264041"/>
                </a:lnTo>
                <a:lnTo>
                  <a:pt x="0" y="1264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674694" y="9999835"/>
            <a:ext cx="29637388" cy="2733675"/>
            <a:chOff x="0" y="0"/>
            <a:chExt cx="7805732" cy="719980"/>
          </a:xfrm>
        </p:grpSpPr>
        <p:sp>
          <p:nvSpPr>
            <p:cNvPr name="Freeform 11" id="11"/>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12" id="12"/>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051295" y="-2479451"/>
            <a:ext cx="29637388" cy="2733675"/>
            <a:chOff x="0" y="0"/>
            <a:chExt cx="7805732" cy="719980"/>
          </a:xfrm>
        </p:grpSpPr>
        <p:sp>
          <p:nvSpPr>
            <p:cNvPr name="Freeform 14" id="14"/>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15" id="15"/>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640135" y="515429"/>
            <a:ext cx="15007730" cy="1450976"/>
          </a:xfrm>
          <a:prstGeom prst="rect">
            <a:avLst/>
          </a:prstGeom>
        </p:spPr>
        <p:txBody>
          <a:bodyPr anchor="t" rtlCol="false" tIns="0" lIns="0" bIns="0" rIns="0">
            <a:spAutoFit/>
          </a:bodyPr>
          <a:lstStyle/>
          <a:p>
            <a:pPr algn="ctr">
              <a:lnSpc>
                <a:spcPts val="11899"/>
              </a:lnSpc>
            </a:pPr>
            <a:r>
              <a:rPr lang="en-US" sz="8499" spc="543">
                <a:solidFill>
                  <a:srgbClr val="202020"/>
                </a:solidFill>
                <a:latin typeface="Anton"/>
              </a:rPr>
              <a:t>APPLICATION LEVEL FEATURES</a:t>
            </a:r>
          </a:p>
        </p:txBody>
      </p:sp>
      <p:sp>
        <p:nvSpPr>
          <p:cNvPr name="TextBox 17" id="17"/>
          <p:cNvSpPr txBox="true"/>
          <p:nvPr/>
        </p:nvSpPr>
        <p:spPr>
          <a:xfrm rot="0">
            <a:off x="1640135" y="2574925"/>
            <a:ext cx="15853393" cy="617855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Helvetica World Bold"/>
              </a:rPr>
              <a:t>User Login</a:t>
            </a:r>
            <a:r>
              <a:rPr lang="en-US" sz="2000">
                <a:solidFill>
                  <a:srgbClr val="FFFFFF"/>
                </a:solidFill>
                <a:latin typeface="Helvetica World"/>
              </a:rPr>
              <a:t>: Allows users to create accounts or log in to access personalized features, such as booking tickets and get information about the show time, show name and already booked seats.</a:t>
            </a:r>
          </a:p>
          <a:p>
            <a:pPr algn="just">
              <a:lnSpc>
                <a:spcPts val="2800"/>
              </a:lnSpc>
            </a:pPr>
          </a:p>
          <a:p>
            <a:pPr algn="just" marL="431801" indent="-215900" lvl="1">
              <a:lnSpc>
                <a:spcPts val="2800"/>
              </a:lnSpc>
              <a:buFont typeface="Arial"/>
              <a:buChar char="•"/>
            </a:pPr>
            <a:r>
              <a:rPr lang="en-US" sz="2000">
                <a:solidFill>
                  <a:srgbClr val="FFFFFF"/>
                </a:solidFill>
                <a:latin typeface="Helvetica World Bold"/>
              </a:rPr>
              <a:t>Manager Login</a:t>
            </a:r>
            <a:r>
              <a:rPr lang="en-US" sz="2000">
                <a:solidFill>
                  <a:srgbClr val="FFFFFF"/>
                </a:solidFill>
                <a:latin typeface="Helvetica World"/>
              </a:rPr>
              <a:t>: Provides access for cinema managers to manage movie schedules, pricing, and seat availability and number of shows per day.</a:t>
            </a:r>
          </a:p>
          <a:p>
            <a:pPr algn="just">
              <a:lnSpc>
                <a:spcPts val="2800"/>
              </a:lnSpc>
            </a:pPr>
          </a:p>
          <a:p>
            <a:pPr algn="just" marL="431801" indent="-215900" lvl="1">
              <a:lnSpc>
                <a:spcPts val="2800"/>
              </a:lnSpc>
              <a:buFont typeface="Arial"/>
              <a:buChar char="•"/>
            </a:pPr>
            <a:r>
              <a:rPr lang="en-US" sz="2000">
                <a:solidFill>
                  <a:srgbClr val="FFFFFF"/>
                </a:solidFill>
                <a:latin typeface="Helvetica World"/>
              </a:rPr>
              <a:t> </a:t>
            </a:r>
            <a:r>
              <a:rPr lang="en-US" sz="2000">
                <a:solidFill>
                  <a:srgbClr val="FFFFFF"/>
                </a:solidFill>
                <a:latin typeface="Helvetica World Bold"/>
              </a:rPr>
              <a:t>Booking Tickets</a:t>
            </a:r>
            <a:r>
              <a:rPr lang="en-US" sz="2000">
                <a:solidFill>
                  <a:srgbClr val="FFFFFF"/>
                </a:solidFill>
                <a:latin typeface="Helvetica World"/>
              </a:rPr>
              <a:t>: Enables users to select a movie, showtime, and seats, and complete the ticket booking process securely.</a:t>
            </a:r>
          </a:p>
          <a:p>
            <a:pPr algn="just">
              <a:lnSpc>
                <a:spcPts val="2800"/>
              </a:lnSpc>
            </a:pPr>
          </a:p>
          <a:p>
            <a:pPr algn="just" marL="431801" indent="-215900" lvl="1">
              <a:lnSpc>
                <a:spcPts val="2800"/>
              </a:lnSpc>
              <a:buFont typeface="Arial"/>
              <a:buChar char="•"/>
            </a:pPr>
            <a:r>
              <a:rPr lang="en-US" sz="2000">
                <a:solidFill>
                  <a:srgbClr val="FFFFFF"/>
                </a:solidFill>
                <a:latin typeface="Helvetica World Bold"/>
              </a:rPr>
              <a:t>Dynamic Pricing</a:t>
            </a:r>
            <a:r>
              <a:rPr lang="en-US" sz="2000">
                <a:solidFill>
                  <a:srgbClr val="FFFFFF"/>
                </a:solidFill>
                <a:latin typeface="Helvetica World"/>
              </a:rPr>
              <a:t>: Implements a pricing algorithm that adjusts ticket prices based on factors like time and seat availability, thus optimizing revenue for the cinema.</a:t>
            </a:r>
          </a:p>
          <a:p>
            <a:pPr algn="just">
              <a:lnSpc>
                <a:spcPts val="2800"/>
              </a:lnSpc>
            </a:pPr>
          </a:p>
          <a:p>
            <a:pPr algn="just" marL="431801" indent="-215900" lvl="1">
              <a:lnSpc>
                <a:spcPts val="2800"/>
              </a:lnSpc>
              <a:buFont typeface="Arial"/>
              <a:buChar char="•"/>
            </a:pPr>
            <a:r>
              <a:rPr lang="en-US" sz="2000">
                <a:solidFill>
                  <a:srgbClr val="FFFFFF"/>
                </a:solidFill>
                <a:latin typeface="Helvetica World Bold"/>
              </a:rPr>
              <a:t>Movie Details</a:t>
            </a:r>
            <a:r>
              <a:rPr lang="en-US" sz="2000">
                <a:solidFill>
                  <a:srgbClr val="FFFFFF"/>
                </a:solidFill>
                <a:latin typeface="Helvetica World"/>
              </a:rPr>
              <a:t>: Displays information about multiple movies, including showtimes and price helping users make informed choices.</a:t>
            </a:r>
          </a:p>
          <a:p>
            <a:pPr algn="just">
              <a:lnSpc>
                <a:spcPts val="2800"/>
              </a:lnSpc>
            </a:pPr>
          </a:p>
          <a:p>
            <a:pPr algn="just" marL="431801" indent="-215900" lvl="1">
              <a:lnSpc>
                <a:spcPts val="2800"/>
              </a:lnSpc>
              <a:buFont typeface="Arial"/>
              <a:buChar char="•"/>
            </a:pPr>
            <a:r>
              <a:rPr lang="en-US" sz="2000">
                <a:solidFill>
                  <a:srgbClr val="FFFFFF"/>
                </a:solidFill>
                <a:latin typeface="Helvetica World Bold"/>
              </a:rPr>
              <a:t>Seat Matrix</a:t>
            </a:r>
            <a:r>
              <a:rPr lang="en-US" sz="2000">
                <a:solidFill>
                  <a:srgbClr val="FFFFFF"/>
                </a:solidFill>
                <a:latin typeface="Helvetica World"/>
              </a:rPr>
              <a:t>: Offers an interactive seat map for users to visualize and select available seats, enhancing the booking experience and avoiding double bookings.</a:t>
            </a:r>
          </a:p>
          <a:p>
            <a:pPr algn="just">
              <a:lnSpc>
                <a:spcPts val="2800"/>
              </a:lnSpc>
            </a:pPr>
          </a:p>
          <a:p>
            <a:pPr algn="just" marL="431801" indent="-215900" lvl="1">
              <a:lnSpc>
                <a:spcPts val="2800"/>
              </a:lnSpc>
              <a:buFont typeface="Arial"/>
              <a:buChar char="•"/>
            </a:pPr>
            <a:r>
              <a:rPr lang="en-US" sz="2000">
                <a:solidFill>
                  <a:srgbClr val="FFFFFF"/>
                </a:solidFill>
                <a:latin typeface="Helvetica World Bold"/>
              </a:rPr>
              <a:t>Check Availability</a:t>
            </a:r>
            <a:r>
              <a:rPr lang="en-US" sz="2000">
                <a:solidFill>
                  <a:srgbClr val="FFFFFF"/>
                </a:solidFill>
                <a:latin typeface="Helvetica World"/>
              </a:rPr>
              <a:t>: Allows users to check seat availability for specific shows, helping them plan their cinema visit in advance.</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329038"/>
            <a:ext cx="23633645" cy="7441707"/>
            <a:chOff x="0" y="0"/>
            <a:chExt cx="6224499" cy="1959956"/>
          </a:xfrm>
        </p:grpSpPr>
        <p:sp>
          <p:nvSpPr>
            <p:cNvPr name="Freeform 3" id="3"/>
            <p:cNvSpPr/>
            <p:nvPr/>
          </p:nvSpPr>
          <p:spPr>
            <a:xfrm flipH="false" flipV="false" rot="0">
              <a:off x="0" y="0"/>
              <a:ext cx="6224499" cy="1959956"/>
            </a:xfrm>
            <a:custGeom>
              <a:avLst/>
              <a:gdLst/>
              <a:ahLst/>
              <a:cxnLst/>
              <a:rect r="r" b="b" t="t" l="l"/>
              <a:pathLst>
                <a:path h="1959956" w="6224499">
                  <a:moveTo>
                    <a:pt x="19655" y="0"/>
                  </a:moveTo>
                  <a:lnTo>
                    <a:pt x="6204844" y="0"/>
                  </a:lnTo>
                  <a:cubicBezTo>
                    <a:pt x="6215699" y="0"/>
                    <a:pt x="6224499" y="8800"/>
                    <a:pt x="6224499" y="19655"/>
                  </a:cubicBezTo>
                  <a:lnTo>
                    <a:pt x="6224499" y="1940301"/>
                  </a:lnTo>
                  <a:cubicBezTo>
                    <a:pt x="6224499" y="1945514"/>
                    <a:pt x="6222428" y="1950513"/>
                    <a:pt x="6218743" y="1954199"/>
                  </a:cubicBezTo>
                  <a:cubicBezTo>
                    <a:pt x="6215056" y="1957885"/>
                    <a:pt x="6210057" y="1959956"/>
                    <a:pt x="6204844" y="1959956"/>
                  </a:cubicBezTo>
                  <a:lnTo>
                    <a:pt x="19655" y="1959956"/>
                  </a:lnTo>
                  <a:cubicBezTo>
                    <a:pt x="14442" y="1959956"/>
                    <a:pt x="9443" y="1957885"/>
                    <a:pt x="5757" y="1954199"/>
                  </a:cubicBezTo>
                  <a:cubicBezTo>
                    <a:pt x="2071" y="1950513"/>
                    <a:pt x="0" y="1945514"/>
                    <a:pt x="0" y="1940301"/>
                  </a:cubicBezTo>
                  <a:lnTo>
                    <a:pt x="0" y="19655"/>
                  </a:lnTo>
                  <a:cubicBezTo>
                    <a:pt x="0" y="14442"/>
                    <a:pt x="2071" y="9443"/>
                    <a:pt x="5757" y="5757"/>
                  </a:cubicBezTo>
                  <a:cubicBezTo>
                    <a:pt x="9443" y="2071"/>
                    <a:pt x="14442" y="0"/>
                    <a:pt x="19655" y="0"/>
                  </a:cubicBezTo>
                  <a:close/>
                </a:path>
              </a:pathLst>
            </a:custGeom>
            <a:solidFill>
              <a:srgbClr val="4B20A2"/>
            </a:solidFill>
          </p:spPr>
        </p:sp>
        <p:sp>
          <p:nvSpPr>
            <p:cNvPr name="TextBox 4" id="4"/>
            <p:cNvSpPr txBox="true"/>
            <p:nvPr/>
          </p:nvSpPr>
          <p:spPr>
            <a:xfrm>
              <a:off x="0" y="-38100"/>
              <a:ext cx="6224499" cy="199805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925" y="-2838845"/>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01814" y="-1057620"/>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95678" y="5862553"/>
            <a:ext cx="4503140" cy="5628925"/>
          </a:xfrm>
          <a:custGeom>
            <a:avLst/>
            <a:gdLst/>
            <a:ahLst/>
            <a:cxnLst/>
            <a:rect r="r" b="b" t="t" l="l"/>
            <a:pathLst>
              <a:path h="5628925" w="4503140">
                <a:moveTo>
                  <a:pt x="0" y="0"/>
                </a:moveTo>
                <a:lnTo>
                  <a:pt x="4503140" y="0"/>
                </a:lnTo>
                <a:lnTo>
                  <a:pt x="4503140" y="5628924"/>
                </a:lnTo>
                <a:lnTo>
                  <a:pt x="0" y="56289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637789" y="7643777"/>
            <a:ext cx="4503140" cy="5628925"/>
          </a:xfrm>
          <a:custGeom>
            <a:avLst/>
            <a:gdLst/>
            <a:ahLst/>
            <a:cxnLst/>
            <a:rect r="r" b="b" t="t" l="l"/>
            <a:pathLst>
              <a:path h="5628925" w="4503140">
                <a:moveTo>
                  <a:pt x="0" y="0"/>
                </a:moveTo>
                <a:lnTo>
                  <a:pt x="4503139" y="0"/>
                </a:lnTo>
                <a:lnTo>
                  <a:pt x="4503139" y="5628925"/>
                </a:lnTo>
                <a:lnTo>
                  <a:pt x="0" y="56289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647865" y="836397"/>
            <a:ext cx="2309708" cy="1264040"/>
          </a:xfrm>
          <a:custGeom>
            <a:avLst/>
            <a:gdLst/>
            <a:ahLst/>
            <a:cxnLst/>
            <a:rect r="r" b="b" t="t" l="l"/>
            <a:pathLst>
              <a:path h="1264040" w="2309708">
                <a:moveTo>
                  <a:pt x="0" y="0"/>
                </a:moveTo>
                <a:lnTo>
                  <a:pt x="2309708" y="0"/>
                </a:lnTo>
                <a:lnTo>
                  <a:pt x="2309708" y="1264041"/>
                </a:lnTo>
                <a:lnTo>
                  <a:pt x="0" y="1264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674694" y="9999835"/>
            <a:ext cx="29637388" cy="2733675"/>
            <a:chOff x="0" y="0"/>
            <a:chExt cx="7805732" cy="719980"/>
          </a:xfrm>
        </p:grpSpPr>
        <p:sp>
          <p:nvSpPr>
            <p:cNvPr name="Freeform 11" id="11"/>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12" id="12"/>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051295" y="-2479451"/>
            <a:ext cx="29637388" cy="2733675"/>
            <a:chOff x="0" y="0"/>
            <a:chExt cx="7805732" cy="719980"/>
          </a:xfrm>
        </p:grpSpPr>
        <p:sp>
          <p:nvSpPr>
            <p:cNvPr name="Freeform 14" id="14"/>
            <p:cNvSpPr/>
            <p:nvPr/>
          </p:nvSpPr>
          <p:spPr>
            <a:xfrm flipH="false" flipV="false" rot="0">
              <a:off x="0" y="0"/>
              <a:ext cx="7805732" cy="719980"/>
            </a:xfrm>
            <a:custGeom>
              <a:avLst/>
              <a:gdLst/>
              <a:ahLst/>
              <a:cxnLst/>
              <a:rect r="r" b="b" t="t" l="l"/>
              <a:pathLst>
                <a:path h="719980" w="7805732">
                  <a:moveTo>
                    <a:pt x="0" y="0"/>
                  </a:moveTo>
                  <a:lnTo>
                    <a:pt x="7805732" y="0"/>
                  </a:lnTo>
                  <a:lnTo>
                    <a:pt x="7805732" y="719980"/>
                  </a:lnTo>
                  <a:lnTo>
                    <a:pt x="0" y="719980"/>
                  </a:lnTo>
                  <a:close/>
                </a:path>
              </a:pathLst>
            </a:custGeom>
            <a:solidFill>
              <a:srgbClr val="6E3AD8"/>
            </a:solidFill>
          </p:spPr>
        </p:sp>
        <p:sp>
          <p:nvSpPr>
            <p:cNvPr name="TextBox 15" id="15"/>
            <p:cNvSpPr txBox="true"/>
            <p:nvPr/>
          </p:nvSpPr>
          <p:spPr>
            <a:xfrm>
              <a:off x="0" y="-38100"/>
              <a:ext cx="7805732" cy="75808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640135" y="515429"/>
            <a:ext cx="15007730" cy="1450976"/>
          </a:xfrm>
          <a:prstGeom prst="rect">
            <a:avLst/>
          </a:prstGeom>
        </p:spPr>
        <p:txBody>
          <a:bodyPr anchor="t" rtlCol="false" tIns="0" lIns="0" bIns="0" rIns="0">
            <a:spAutoFit/>
          </a:bodyPr>
          <a:lstStyle/>
          <a:p>
            <a:pPr algn="ctr">
              <a:lnSpc>
                <a:spcPts val="11899"/>
              </a:lnSpc>
            </a:pPr>
            <a:r>
              <a:rPr lang="en-US" sz="8499" spc="543">
                <a:solidFill>
                  <a:srgbClr val="202020"/>
                </a:solidFill>
                <a:latin typeface="Anton"/>
              </a:rPr>
              <a:t>CONTRBUTION</a:t>
            </a:r>
          </a:p>
        </p:txBody>
      </p:sp>
      <p:sp>
        <p:nvSpPr>
          <p:cNvPr name="TextBox 17" id="17"/>
          <p:cNvSpPr txBox="true"/>
          <p:nvPr/>
        </p:nvSpPr>
        <p:spPr>
          <a:xfrm rot="0">
            <a:off x="1640135" y="2948304"/>
            <a:ext cx="15853393" cy="6300471"/>
          </a:xfrm>
          <a:prstGeom prst="rect">
            <a:avLst/>
          </a:prstGeom>
        </p:spPr>
        <p:txBody>
          <a:bodyPr anchor="t" rtlCol="false" tIns="0" lIns="0" bIns="0" rIns="0">
            <a:spAutoFit/>
          </a:bodyPr>
          <a:lstStyle/>
          <a:p>
            <a:pPr algn="just" marL="690874" indent="-345437" lvl="1">
              <a:lnSpc>
                <a:spcPts val="4479"/>
              </a:lnSpc>
              <a:buFont typeface="Arial"/>
              <a:buChar char="•"/>
            </a:pPr>
            <a:r>
              <a:rPr lang="en-US" sz="3199">
                <a:solidFill>
                  <a:srgbClr val="FFFFFF"/>
                </a:solidFill>
                <a:latin typeface="Helvetica World Bold"/>
              </a:rPr>
              <a:t>MANAGER SIDE</a:t>
            </a:r>
            <a:r>
              <a:rPr lang="en-US" sz="3199">
                <a:solidFill>
                  <a:srgbClr val="FFFFFF"/>
                </a:solidFill>
                <a:latin typeface="Helvetica World"/>
              </a:rPr>
              <a:t>: Swagata Sinha, Arnab Nath, Ashutosh Kumar</a:t>
            </a:r>
          </a:p>
          <a:p>
            <a:pPr algn="just" marL="1381748" indent="-460583" lvl="2">
              <a:lnSpc>
                <a:spcPts val="4479"/>
              </a:lnSpc>
              <a:buFont typeface="Arial"/>
              <a:buChar char="⚬"/>
            </a:pPr>
            <a:r>
              <a:rPr lang="en-US" sz="3199">
                <a:solidFill>
                  <a:srgbClr val="FFFFFF"/>
                </a:solidFill>
                <a:latin typeface="Helvetica World"/>
              </a:rPr>
              <a:t>Authorization of manager, adding movies, movie timing, pricing and marking seats as selected.</a:t>
            </a:r>
          </a:p>
          <a:p>
            <a:pPr algn="just">
              <a:lnSpc>
                <a:spcPts val="4479"/>
              </a:lnSpc>
            </a:pPr>
          </a:p>
          <a:p>
            <a:pPr algn="just" marL="690874" indent="-345437" lvl="1">
              <a:lnSpc>
                <a:spcPts val="4479"/>
              </a:lnSpc>
              <a:buFont typeface="Arial"/>
              <a:buChar char="•"/>
            </a:pPr>
            <a:r>
              <a:rPr lang="en-US" sz="3199">
                <a:solidFill>
                  <a:srgbClr val="FFFFFF"/>
                </a:solidFill>
                <a:latin typeface="Helvetica World Bold"/>
              </a:rPr>
              <a:t>CUSTOMER SIDE</a:t>
            </a:r>
            <a:r>
              <a:rPr lang="en-US" sz="3199">
                <a:solidFill>
                  <a:srgbClr val="FFFFFF"/>
                </a:solidFill>
                <a:latin typeface="Helvetica World"/>
              </a:rPr>
              <a:t>: Rohan Agarwal, Shubham Jain, Divyansh Gupta</a:t>
            </a:r>
          </a:p>
          <a:p>
            <a:pPr algn="just" marL="1381748" indent="-460583" lvl="2">
              <a:lnSpc>
                <a:spcPts val="4479"/>
              </a:lnSpc>
              <a:buFont typeface="Arial"/>
              <a:buChar char="⚬"/>
            </a:pPr>
            <a:r>
              <a:rPr lang="en-US" sz="3199">
                <a:solidFill>
                  <a:srgbClr val="FFFFFF"/>
                </a:solidFill>
                <a:latin typeface="Helvetica World"/>
              </a:rPr>
              <a:t>Registration of new customers, authorization of existing customers, and seat booking by customers by choosing movie names and timings of the show.</a:t>
            </a:r>
          </a:p>
          <a:p>
            <a:pPr algn="just">
              <a:lnSpc>
                <a:spcPts val="4479"/>
              </a:lnSpc>
            </a:pPr>
          </a:p>
          <a:p>
            <a:pPr algn="just" marL="690874" indent="-345437" lvl="1">
              <a:lnSpc>
                <a:spcPts val="4479"/>
              </a:lnSpc>
              <a:buFont typeface="Arial"/>
              <a:buChar char="•"/>
            </a:pPr>
            <a:r>
              <a:rPr lang="en-US" sz="3199">
                <a:solidFill>
                  <a:srgbClr val="FFFFFF"/>
                </a:solidFill>
                <a:latin typeface="Helvetica World Bold"/>
              </a:rPr>
              <a:t>USER INTERFACE</a:t>
            </a:r>
            <a:r>
              <a:rPr lang="en-US" sz="3199">
                <a:solidFill>
                  <a:srgbClr val="FFFFFF"/>
                </a:solidFill>
                <a:latin typeface="Helvetica World"/>
              </a:rPr>
              <a:t>: Shubhodaya Sarkar, Praneeth Mareddy, Pankhuri Kumari</a:t>
            </a:r>
          </a:p>
          <a:p>
            <a:pPr algn="just" marL="1381748" indent="-460583" lvl="2">
              <a:lnSpc>
                <a:spcPts val="4479"/>
              </a:lnSpc>
              <a:buFont typeface="Arial"/>
              <a:buChar char="⚬"/>
            </a:pPr>
            <a:r>
              <a:rPr lang="en-US" sz="3199">
                <a:solidFill>
                  <a:srgbClr val="FFFFFF"/>
                </a:solidFill>
                <a:latin typeface="Helvetica World"/>
              </a:rPr>
              <a:t>Design and updation of the seat matrix for each movie and their corresponding timing, generation of billing slips. </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bg>
      <p:bgPr>
        <a:gradFill rotWithShape="true">
          <a:gsLst>
            <a:gs pos="0">
              <a:srgbClr val="723DFF">
                <a:alpha val="100000"/>
              </a:srgbClr>
            </a:gs>
            <a:gs pos="100000">
              <a:srgbClr val="5329A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645544" y="3945503"/>
            <a:ext cx="16996913" cy="1640881"/>
          </a:xfrm>
          <a:prstGeom prst="rect">
            <a:avLst/>
          </a:prstGeom>
        </p:spPr>
        <p:txBody>
          <a:bodyPr anchor="t" rtlCol="false" tIns="0" lIns="0" bIns="0" rIns="0">
            <a:spAutoFit/>
          </a:bodyPr>
          <a:lstStyle/>
          <a:p>
            <a:pPr algn="ctr">
              <a:lnSpc>
                <a:spcPts val="13477"/>
              </a:lnSpc>
            </a:pPr>
            <a:r>
              <a:rPr lang="en-US" sz="9626" spc="616">
                <a:solidFill>
                  <a:srgbClr val="FFFFFF"/>
                </a:solidFill>
                <a:latin typeface="Anton"/>
              </a:rPr>
              <a:t>THANK YOU</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DAFwvsIRV20</dc:identifier>
  <dcterms:modified xsi:type="dcterms:W3CDTF">2011-08-01T06:04:30Z</dcterms:modified>
  <cp:revision>1</cp:revision>
  <dc:title>purple orange professional company meeting presentation</dc:title>
</cp:coreProperties>
</file>